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54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2014-11-14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2014-11-14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2014-11-14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2014-11-14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2014-11-14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2014-11-14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2014-11-14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2014-11-14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2014-11-14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2014-11-14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2014-11-14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2014-11-14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71472" y="928670"/>
            <a:ext cx="7772400" cy="1470025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zh-CN" altLang="en-US" dirty="0" smtClean="0"/>
              <a:t>警 务 技 能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14414" y="3286124"/>
            <a:ext cx="6400800" cy="175260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altLang="zh-CN" dirty="0" smtClean="0"/>
          </a:p>
          <a:p>
            <a:r>
              <a:rPr lang="zh-CN" altLang="en-US" dirty="0" smtClean="0"/>
              <a:t>一、基本技术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三、基本攻击</a:t>
            </a: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技术</a:t>
            </a:r>
            <a:endParaRPr lang="zh-CN" altLang="en-US" dirty="0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0034" y="1571612"/>
            <a:ext cx="8286808" cy="2786082"/>
          </a:xfrm>
        </p:spPr>
        <p:txBody>
          <a:bodyPr>
            <a:normAutofit fontScale="85000" lnSpcReduction="10000"/>
          </a:bodyPr>
          <a:lstStyle/>
          <a:p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b="1" dirty="0" smtClean="0">
                <a:latin typeface="仿宋_GB2312" pitchFamily="49" charset="-122"/>
                <a:ea typeface="仿宋_GB2312" pitchFamily="49" charset="-122"/>
              </a:rPr>
              <a:t>1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）左直拳</a:t>
            </a:r>
          </a:p>
          <a:p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动作要领：在格斗姿势的基础上，右脚微蹬地面，重心向前脚移动，同时左臂内旋成直线向前冲出，力达拳面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。</a:t>
            </a:r>
            <a:endParaRPr lang="en-US" altLang="zh-CN" b="1" dirty="0" smtClean="0">
              <a:latin typeface="仿宋_GB2312" pitchFamily="49" charset="-122"/>
              <a:ea typeface="仿宋_GB2312" pitchFamily="49" charset="-122"/>
            </a:endParaRPr>
          </a:p>
          <a:p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b="1" dirty="0" smtClean="0">
                <a:latin typeface="仿宋_GB2312" pitchFamily="49" charset="-122"/>
                <a:ea typeface="仿宋_GB2312" pitchFamily="49" charset="-122"/>
              </a:rPr>
              <a:t>2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）右直拳</a:t>
            </a:r>
          </a:p>
          <a:p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动作要领：在格斗式的基础上右脚微蹬地面并向内扣，向左转腰耸肩的同时，右小臂内旋成直线向前冲出，力达拳面，左拳回收至右登侧。</a:t>
            </a:r>
          </a:p>
          <a:p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0034" y="4429132"/>
            <a:ext cx="8286808" cy="1357323"/>
          </a:xfrm>
        </p:spPr>
        <p:txBody>
          <a:bodyPr>
            <a:normAutofit fontScale="85000" lnSpcReduction="10000"/>
          </a:bodyPr>
          <a:lstStyle/>
          <a:p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要点：冲拳时上体前倾，腰略向右转，拳面领先，大臂推小臂，臂微内旋，快出快收，切勿停顿，迅速还原成格斗式。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三、基本攻击技术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542916"/>
          </a:xfrm>
        </p:spPr>
        <p:txBody>
          <a:bodyPr/>
          <a:lstStyle/>
          <a:p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b="1" dirty="0" smtClean="0">
                <a:latin typeface="仿宋_GB2312" pitchFamily="49" charset="-122"/>
                <a:ea typeface="仿宋_GB2312" pitchFamily="49" charset="-122"/>
              </a:rPr>
              <a:t>1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）左直拳</a:t>
            </a:r>
          </a:p>
          <a:p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542916"/>
          </a:xfrm>
        </p:spPr>
        <p:txBody>
          <a:bodyPr/>
          <a:lstStyle/>
          <a:p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b="1" dirty="0" smtClean="0">
                <a:latin typeface="仿宋_GB2312" pitchFamily="49" charset="-122"/>
                <a:ea typeface="仿宋_GB2312" pitchFamily="49" charset="-122"/>
              </a:rPr>
              <a:t>2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）右直拳</a:t>
            </a:r>
          </a:p>
          <a:p>
            <a:endParaRPr lang="zh-CN" altLang="en-US" dirty="0"/>
          </a:p>
        </p:txBody>
      </p:sp>
      <p:pic>
        <p:nvPicPr>
          <p:cNvPr id="5" name="图片 4" descr="暴风截图20141114914900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2285992"/>
            <a:ext cx="3929090" cy="4071966"/>
          </a:xfrm>
          <a:prstGeom prst="rect">
            <a:avLst/>
          </a:prstGeom>
        </p:spPr>
      </p:pic>
      <p:pic>
        <p:nvPicPr>
          <p:cNvPr id="6" name="图片 5" descr="暴风截图201411149152448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4" y="2285992"/>
            <a:ext cx="4000528" cy="407196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三、基本攻击技术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757229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 smtClean="0">
                <a:latin typeface="仿宋_GB2312" pitchFamily="49" charset="-122"/>
                <a:ea typeface="仿宋_GB2312" pitchFamily="49" charset="-122"/>
              </a:rPr>
              <a:t>2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勾拳（上勾拳）</a:t>
            </a:r>
          </a:p>
          <a:p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蹬地、转体，发力要协调、短促，预兆要小，击打后迅速还原。</a:t>
            </a:r>
          </a:p>
          <a:p>
            <a:endParaRPr lang="zh-CN" altLang="en-US" dirty="0"/>
          </a:p>
        </p:txBody>
      </p:sp>
      <p:pic>
        <p:nvPicPr>
          <p:cNvPr id="6" name="图片 5" descr="暴风截图201411149216884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2428868"/>
            <a:ext cx="7858180" cy="407196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三、基本攻击技术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042982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 smtClean="0">
                <a:latin typeface="仿宋_GB2312" pitchFamily="49" charset="-122"/>
                <a:ea typeface="仿宋_GB2312" pitchFamily="49" charset="-122"/>
              </a:rPr>
              <a:t>3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、前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踢</a:t>
            </a:r>
          </a:p>
          <a:p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右（左）腿屈膝前提，送髋伸腿，将脚踢出。起腿要快而突然，用腰发力，踢击时上体含胸微后仰。</a:t>
            </a:r>
          </a:p>
          <a:p>
            <a:endParaRPr lang="zh-CN" altLang="en-US" dirty="0"/>
          </a:p>
        </p:txBody>
      </p:sp>
      <p:pic>
        <p:nvPicPr>
          <p:cNvPr id="4" name="图片 3" descr="暴风截图201411149240029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2571744"/>
            <a:ext cx="8215370" cy="392909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58204" cy="869934"/>
          </a:xfrm>
        </p:spPr>
        <p:txBody>
          <a:bodyPr>
            <a:noAutofit/>
          </a:bodyPr>
          <a:lstStyle/>
          <a:p>
            <a:pPr algn="ctr"/>
            <a:r>
              <a:rPr lang="zh-CN" altLang="en-US" sz="4400" dirty="0" smtClean="0">
                <a:latin typeface="仿宋_GB2312" pitchFamily="49" charset="-122"/>
                <a:ea typeface="仿宋_GB2312" pitchFamily="49" charset="-122"/>
              </a:rPr>
              <a:t>三、基本攻击技术</a:t>
            </a:r>
            <a:endParaRPr lang="zh-CN" altLang="en-US" sz="4400" dirty="0"/>
          </a:p>
        </p:txBody>
      </p:sp>
      <p:pic>
        <p:nvPicPr>
          <p:cNvPr id="7" name="内容占位符 6" descr="暴风截图201411149262681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00232" y="1285860"/>
            <a:ext cx="6715172" cy="4357718"/>
          </a:xfrm>
        </p:spPr>
      </p:pic>
      <p:sp>
        <p:nvSpPr>
          <p:cNvPr id="6" name="文本占位符 5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1328717" cy="4691063"/>
          </a:xfrm>
        </p:spPr>
        <p:txBody>
          <a:bodyPr>
            <a:normAutofit fontScale="92500"/>
          </a:bodyPr>
          <a:lstStyle/>
          <a:p>
            <a:r>
              <a:rPr lang="en-US" sz="1800" b="1" dirty="0" smtClean="0">
                <a:latin typeface="仿宋_GB2312" pitchFamily="49" charset="-122"/>
                <a:ea typeface="仿宋_GB2312" pitchFamily="49" charset="-122"/>
              </a:rPr>
              <a:t>4</a:t>
            </a:r>
            <a:r>
              <a:rPr lang="zh-CN" altLang="en-US" sz="1800" b="1" dirty="0" smtClean="0">
                <a:latin typeface="仿宋_GB2312" pitchFamily="49" charset="-122"/>
                <a:ea typeface="仿宋_GB2312" pitchFamily="49" charset="-122"/>
              </a:rPr>
              <a:t>横踢</a:t>
            </a:r>
          </a:p>
          <a:p>
            <a:r>
              <a:rPr lang="zh-CN" altLang="en-US" sz="1800" b="1" dirty="0" smtClean="0">
                <a:latin typeface="仿宋_GB2312" pitchFamily="49" charset="-122"/>
                <a:ea typeface="仿宋_GB2312" pitchFamily="49" charset="-122"/>
              </a:rPr>
              <a:t>右（左）腿屈膝侧上提，大小腿折叠，随拧转之力，右（左）脚向左（右）斜上方踢出。动作要突然、简练，要充分利用转体的力量，但不要重心上浮，支撑脚不要离地。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四、基本</a:t>
            </a:r>
            <a:r>
              <a:rPr lang="zh-CN" altLang="en-US" dirty="0" smtClean="0"/>
              <a:t>控制技术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457200" y="1600200"/>
            <a:ext cx="2185974" cy="4525963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 smtClean="0">
                <a:latin typeface="仿宋_GB2312" pitchFamily="49" charset="-122"/>
                <a:ea typeface="仿宋_GB2312" pitchFamily="49" charset="-122"/>
              </a:rPr>
              <a:t>1.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跪压控制。膝跪压要牢，我方两腿夹贴其手臂向其头上部撅别。</a:t>
            </a:r>
          </a:p>
          <a:p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易犯错误：当对方呈俯卧状时，控制其手臂不牢固</a:t>
            </a:r>
            <a:r>
              <a:rPr lang="zh-CN" altLang="en-US" dirty="0" smtClean="0"/>
              <a:t>。</a:t>
            </a:r>
          </a:p>
          <a:p>
            <a:endParaRPr lang="zh-CN" altLang="en-US" dirty="0"/>
          </a:p>
        </p:txBody>
      </p:sp>
      <p:pic>
        <p:nvPicPr>
          <p:cNvPr id="7" name="图片 6" descr="暴风截图201411149518993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0" y="1643050"/>
            <a:ext cx="5462614" cy="414340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四、基本控制技术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1900222" cy="4525963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 smtClean="0">
                <a:latin typeface="仿宋_GB2312" pitchFamily="49" charset="-122"/>
                <a:ea typeface="仿宋_GB2312" pitchFamily="49" charset="-122"/>
              </a:rPr>
              <a:t>2.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坐压控制。快速坐压和别臂动作要连贯、协调，控制其双手臂要牢固。</a:t>
            </a:r>
          </a:p>
          <a:p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易犯错误：当对方倒地后呈俯卧状时，坐压动作缓慢，控制其两手臂不牢固。</a:t>
            </a:r>
            <a:endParaRPr lang="zh-CN" altLang="en-US" b="1" dirty="0">
              <a:latin typeface="仿宋_GB2312" pitchFamily="49" charset="-122"/>
              <a:ea typeface="仿宋_GB2312" pitchFamily="49" charset="-122"/>
            </a:endParaRPr>
          </a:p>
        </p:txBody>
      </p:sp>
      <p:pic>
        <p:nvPicPr>
          <p:cNvPr id="4" name="图片 3" descr="暴风截图20141114947737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0" y="2057400"/>
            <a:ext cx="5319738" cy="394336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四、基本控制技术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1900222" cy="4525963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 smtClean="0">
                <a:latin typeface="仿宋_GB2312" pitchFamily="49" charset="-122"/>
                <a:ea typeface="仿宋_GB2312" pitchFamily="49" charset="-122"/>
              </a:rPr>
              <a:t>3.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切别摔控制。上步进身要突然，抓腕要准确，切、别、拧转、控的动作要连贯迅猛，不给对方留出反摔的机会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。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易犯错误：倒地后，控制不住对方。</a:t>
            </a:r>
          </a:p>
          <a:p>
            <a:endParaRPr lang="zh-CN" altLang="en-US" b="1" dirty="0" smtClean="0">
              <a:latin typeface="仿宋_GB2312" pitchFamily="49" charset="-122"/>
              <a:ea typeface="仿宋_GB2312" pitchFamily="49" charset="-122"/>
            </a:endParaRPr>
          </a:p>
          <a:p>
            <a:endParaRPr lang="zh-CN" altLang="en-US" dirty="0"/>
          </a:p>
        </p:txBody>
      </p:sp>
      <p:pic>
        <p:nvPicPr>
          <p:cNvPr id="5" name="图片 4" descr="暴风截图20141114940387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0837" y="1643050"/>
            <a:ext cx="5324501" cy="400052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四、基本控制技术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1900222" cy="4525963"/>
          </a:xfrm>
        </p:spPr>
        <p:txBody>
          <a:bodyPr>
            <a:normAutofit fontScale="77500" lnSpcReduction="20000"/>
          </a:bodyPr>
          <a:lstStyle/>
          <a:p>
            <a:r>
              <a:rPr lang="en-US" b="1" dirty="0" smtClean="0">
                <a:latin typeface="仿宋_GB2312" pitchFamily="49" charset="-122"/>
                <a:ea typeface="仿宋_GB2312" pitchFamily="49" charset="-122"/>
              </a:rPr>
              <a:t>4.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锁喉摔控制。锁喉、后拉动作连贯，勒颈、打腿、转体动作要一气呵成。</a:t>
            </a:r>
          </a:p>
          <a:p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易犯错误：勒颈、转体不协调，打腿不及时。</a:t>
            </a:r>
          </a:p>
          <a:p>
            <a:endParaRPr lang="zh-CN" altLang="en-US" dirty="0"/>
          </a:p>
        </p:txBody>
      </p:sp>
      <p:pic>
        <p:nvPicPr>
          <p:cNvPr id="4" name="图片 3" descr="暴风截图20141114947429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0" y="1643050"/>
            <a:ext cx="5605490" cy="435771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四、基本控制技术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1828784" cy="4525963"/>
          </a:xfrm>
        </p:spPr>
        <p:txBody>
          <a:bodyPr>
            <a:normAutofit fontScale="62500" lnSpcReduction="20000"/>
          </a:bodyPr>
          <a:lstStyle/>
          <a:p>
            <a:r>
              <a:rPr lang="en-US" b="1" dirty="0" smtClean="0">
                <a:latin typeface="仿宋_GB2312" pitchFamily="49" charset="-122"/>
                <a:ea typeface="仿宋_GB2312" pitchFamily="49" charset="-122"/>
              </a:rPr>
              <a:t>5.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抱腿顶摔控制。接近对方要达到隐蔽性和突然性，抱膝、顶摔同时发力，快速骑压别臂，动作连贯。</a:t>
            </a:r>
          </a:p>
          <a:p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易犯错误：抱腿、肩顶动作不协调，分腿坐压动作缓慢，摔倒后控制不住对方。</a:t>
            </a:r>
          </a:p>
          <a:p>
            <a:endParaRPr lang="zh-CN" altLang="en-US" dirty="0"/>
          </a:p>
        </p:txBody>
      </p:sp>
      <p:pic>
        <p:nvPicPr>
          <p:cNvPr id="4" name="图片 3" descr="暴风截图20141114948838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6074" y="1714488"/>
            <a:ext cx="5543577" cy="39290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（一）基本姿势</a:t>
            </a:r>
            <a:br>
              <a:rPr lang="zh-CN" altLang="en-US" dirty="0" smtClean="0"/>
            </a:br>
            <a:r>
              <a:rPr lang="en-US" dirty="0" smtClean="0"/>
              <a:t>1</a:t>
            </a:r>
            <a:r>
              <a:rPr lang="zh-CN" altLang="en-US" dirty="0" smtClean="0"/>
              <a:t>、格斗姿势：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pic>
        <p:nvPicPr>
          <p:cNvPr id="10" name="内容占位符 9" descr="暴风截图201411148414264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43306" y="142852"/>
            <a:ext cx="5286411" cy="6429420"/>
          </a:xfrm>
        </p:spPr>
      </p:pic>
      <p:sp>
        <p:nvSpPr>
          <p:cNvPr id="9" name="文本占位符 8"/>
          <p:cNvSpPr>
            <a:spLocks noGrp="1"/>
          </p:cNvSpPr>
          <p:nvPr>
            <p:ph type="body" sz="half" idx="2"/>
          </p:nvPr>
        </p:nvSpPr>
        <p:spPr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r>
              <a:rPr lang="zh-CN" altLang="en-US" sz="1800" b="1" dirty="0" smtClean="0">
                <a:latin typeface="仿宋_GB2312" pitchFamily="49" charset="-122"/>
                <a:ea typeface="仿宋_GB2312" pitchFamily="49" charset="-122"/>
              </a:rPr>
              <a:t>动作要领：两脚前后站立，距离略比肩宽。前脚尖略向内扣，后脚尖朝前，脚跟略抬起。两膝自然弯曲，身体重心在两脚中间；两手半握拳，作前有后，两拳眼斜向上方，左肘关节夹角在</a:t>
            </a:r>
            <a:r>
              <a:rPr lang="en-US" sz="1800" b="1" dirty="0" smtClean="0">
                <a:latin typeface="仿宋_GB2312" pitchFamily="49" charset="-122"/>
                <a:ea typeface="仿宋_GB2312" pitchFamily="49" charset="-122"/>
              </a:rPr>
              <a:t>90</a:t>
            </a:r>
            <a:r>
              <a:rPr lang="zh-CN" altLang="en-US" sz="1800" b="1" dirty="0" smtClean="0">
                <a:latin typeface="仿宋_GB2312" pitchFamily="49" charset="-122"/>
                <a:ea typeface="仿宋_GB2312" pitchFamily="49" charset="-122"/>
              </a:rPr>
              <a:t>度</a:t>
            </a:r>
            <a:r>
              <a:rPr lang="en-US" sz="1800" b="1" dirty="0" smtClean="0">
                <a:latin typeface="仿宋_GB2312" pitchFamily="49" charset="-122"/>
                <a:ea typeface="仿宋_GB2312" pitchFamily="49" charset="-122"/>
              </a:rPr>
              <a:t>-110</a:t>
            </a:r>
            <a:r>
              <a:rPr lang="zh-CN" altLang="en-US" sz="1800" b="1" dirty="0" smtClean="0">
                <a:latin typeface="仿宋_GB2312" pitchFamily="49" charset="-122"/>
                <a:ea typeface="仿宋_GB2312" pitchFamily="49" charset="-122"/>
              </a:rPr>
              <a:t>度之间，高于鼻，右肘关节夹角小于</a:t>
            </a:r>
            <a:r>
              <a:rPr lang="en-US" sz="1800" b="1" dirty="0" smtClean="0">
                <a:latin typeface="仿宋_GB2312" pitchFamily="49" charset="-122"/>
                <a:ea typeface="仿宋_GB2312" pitchFamily="49" charset="-122"/>
              </a:rPr>
              <a:t>90</a:t>
            </a:r>
            <a:r>
              <a:rPr lang="zh-CN" altLang="en-US" sz="1800" b="1" dirty="0" smtClean="0">
                <a:latin typeface="仿宋_GB2312" pitchFamily="49" charset="-122"/>
                <a:ea typeface="仿宋_GB2312" pitchFamily="49" charset="-122"/>
              </a:rPr>
              <a:t>度。收腹含胸，身体侧立，下颌微收，闭嘴合齿，目视前方。</a:t>
            </a:r>
          </a:p>
          <a:p>
            <a:r>
              <a:rPr lang="zh-CN" altLang="en-US" sz="1800" b="1" dirty="0" smtClean="0">
                <a:latin typeface="仿宋_GB2312" pitchFamily="49" charset="-122"/>
                <a:ea typeface="仿宋_GB2312" pitchFamily="49" charset="-122"/>
              </a:rPr>
              <a:t>要点：格斗姿势是实战时的预备姿势要进攻灵活，防守严密，移动方便，姿势不可太低，暴露给对方打击的有效部位尽量减少。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2660"/>
          </a:xfrm>
        </p:spPr>
        <p:txBody>
          <a:bodyPr>
            <a:normAutofit/>
          </a:bodyPr>
          <a:lstStyle/>
          <a:p>
            <a:r>
              <a:rPr lang="en-US" dirty="0" smtClean="0"/>
              <a:t>2</a:t>
            </a:r>
            <a:r>
              <a:rPr lang="zh-CN" altLang="en-US" dirty="0" smtClean="0"/>
              <a:t>、滑</a:t>
            </a:r>
            <a:r>
              <a:rPr lang="zh-CN" altLang="en-US" dirty="0" smtClean="0"/>
              <a:t>步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5715008" y="1071546"/>
            <a:ext cx="3000396" cy="4572032"/>
          </a:xfrm>
        </p:spPr>
        <p:txBody>
          <a:bodyPr>
            <a:normAutofit fontScale="32500" lnSpcReduction="20000"/>
          </a:bodyPr>
          <a:lstStyle/>
          <a:p>
            <a:pPr>
              <a:lnSpc>
                <a:spcPts val="2760"/>
              </a:lnSpc>
            </a:pPr>
            <a:r>
              <a:rPr lang="zh-CN" altLang="en-US" sz="7400" b="1" dirty="0" smtClean="0">
                <a:latin typeface="仿宋_GB2312" pitchFamily="49" charset="-122"/>
                <a:ea typeface="仿宋_GB2312" pitchFamily="49" charset="-122"/>
              </a:rPr>
              <a:t>要领：前脚先向前进半步，后脚再跟进半步，上体不动，保持平衡，其他部位都要保持原来的格斗姿势。向后、向左、向右。同理。</a:t>
            </a:r>
          </a:p>
          <a:p>
            <a:pPr>
              <a:lnSpc>
                <a:spcPts val="2760"/>
              </a:lnSpc>
            </a:pPr>
            <a:r>
              <a:rPr lang="zh-CN" altLang="en-US" sz="7400" b="1" dirty="0" smtClean="0">
                <a:latin typeface="仿宋_GB2312" pitchFamily="49" charset="-122"/>
                <a:ea typeface="仿宋_GB2312" pitchFamily="49" charset="-122"/>
              </a:rPr>
              <a:t>要点：前进步幅不宜过大，后脚跟进后的身体姿势不变，衔接进步与跟步时越快越好。</a:t>
            </a:r>
          </a:p>
          <a:p>
            <a:endParaRPr lang="zh-CN" altLang="en-US" dirty="0"/>
          </a:p>
        </p:txBody>
      </p:sp>
      <p:pic>
        <p:nvPicPr>
          <p:cNvPr id="8" name="图片 7" descr="暴风截图201411149666615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1500174"/>
            <a:ext cx="5000660" cy="457203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714480" y="214290"/>
            <a:ext cx="5486400" cy="566738"/>
          </a:xfrm>
        </p:spPr>
        <p:txBody>
          <a:bodyPr>
            <a:noAutofit/>
          </a:bodyPr>
          <a:lstStyle/>
          <a:p>
            <a:pPr algn="ctr"/>
            <a:r>
              <a:rPr lang="zh-CN" altLang="en-US" sz="3200" dirty="0" smtClean="0">
                <a:latin typeface="仿宋_GB2312" pitchFamily="49" charset="-122"/>
                <a:ea typeface="仿宋_GB2312" pitchFamily="49" charset="-122"/>
              </a:rPr>
              <a:t>（二）、倒</a:t>
            </a:r>
            <a:r>
              <a:rPr lang="zh-CN" altLang="en-US" sz="3200" dirty="0" smtClean="0">
                <a:latin typeface="仿宋_GB2312" pitchFamily="49" charset="-122"/>
                <a:ea typeface="仿宋_GB2312" pitchFamily="49" charset="-122"/>
              </a:rPr>
              <a:t>地</a:t>
            </a:r>
            <a:endParaRPr lang="zh-CN" altLang="en-US" sz="3200" dirty="0">
              <a:latin typeface="仿宋_GB2312" pitchFamily="49" charset="-122"/>
              <a:ea typeface="仿宋_GB2312" pitchFamily="49" charset="-122"/>
            </a:endParaRPr>
          </a:p>
        </p:txBody>
      </p:sp>
      <p:pic>
        <p:nvPicPr>
          <p:cNvPr id="7" name="图片占位符 6" descr="暴风截图2014111492717890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4167" b="4167"/>
          <a:stretch>
            <a:fillRect/>
          </a:stretch>
        </p:blipFill>
        <p:spPr>
          <a:xfrm>
            <a:off x="500034" y="2286000"/>
            <a:ext cx="8358246" cy="4114800"/>
          </a:xfrm>
        </p:spPr>
      </p:pic>
      <p:sp>
        <p:nvSpPr>
          <p:cNvPr id="6" name="文本占位符 5"/>
          <p:cNvSpPr>
            <a:spLocks noGrp="1"/>
          </p:cNvSpPr>
          <p:nvPr>
            <p:ph type="body" sz="half" idx="2"/>
          </p:nvPr>
        </p:nvSpPr>
        <p:spPr>
          <a:xfrm>
            <a:off x="1714480" y="857232"/>
            <a:ext cx="5486400" cy="1357322"/>
          </a:xfrm>
        </p:spPr>
        <p:txBody>
          <a:bodyPr>
            <a:normAutofit fontScale="85000" lnSpcReduction="20000"/>
          </a:bodyPr>
          <a:lstStyle/>
          <a:p>
            <a:r>
              <a:rPr lang="en-US" sz="2200" dirty="0" smtClean="0">
                <a:latin typeface="仿宋_GB2312" pitchFamily="49" charset="-122"/>
                <a:ea typeface="仿宋_GB2312" pitchFamily="49" charset="-122"/>
              </a:rPr>
              <a:t>1.</a:t>
            </a:r>
            <a:r>
              <a:rPr lang="zh-CN" altLang="en-US" sz="2200" dirty="0" smtClean="0">
                <a:latin typeface="仿宋_GB2312" pitchFamily="49" charset="-122"/>
                <a:ea typeface="仿宋_GB2312" pitchFamily="49" charset="-122"/>
              </a:rPr>
              <a:t>前倒。两臂屈肘，置于胸前，收腹含胸，直体前倾，两手臂用力拍地并保持相应支撑力，以减缓着地时的冲力。</a:t>
            </a:r>
          </a:p>
          <a:p>
            <a:r>
              <a:rPr lang="zh-CN" altLang="en-US" sz="2200" dirty="0" smtClean="0">
                <a:latin typeface="仿宋_GB2312" pitchFamily="49" charset="-122"/>
                <a:ea typeface="仿宋_GB2312" pitchFamily="49" charset="-122"/>
              </a:rPr>
              <a:t>易犯错误：前倾下倒时，撅臀，倒地时手掌撑地，身体放松，两腿屈膝。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57356" y="500042"/>
            <a:ext cx="5486400" cy="566738"/>
          </a:xfrm>
        </p:spPr>
        <p:txBody>
          <a:bodyPr>
            <a:noAutofit/>
          </a:bodyPr>
          <a:lstStyle/>
          <a:p>
            <a:pPr algn="ctr"/>
            <a:r>
              <a:rPr lang="zh-CN" altLang="en-US" sz="3200" dirty="0" smtClean="0">
                <a:latin typeface="仿宋_GB2312" pitchFamily="49" charset="-122"/>
                <a:ea typeface="仿宋_GB2312" pitchFamily="49" charset="-122"/>
              </a:rPr>
              <a:t>（二）</a:t>
            </a:r>
            <a:r>
              <a:rPr lang="zh-CN" altLang="en-US" sz="3200" dirty="0" smtClean="0">
                <a:latin typeface="仿宋_GB2312" pitchFamily="49" charset="-122"/>
                <a:ea typeface="仿宋_GB2312" pitchFamily="49" charset="-122"/>
              </a:rPr>
              <a:t>、</a:t>
            </a:r>
            <a:r>
              <a:rPr lang="zh-CN" altLang="en-US" sz="3200" dirty="0" smtClean="0">
                <a:latin typeface="仿宋_GB2312" pitchFamily="49" charset="-122"/>
                <a:ea typeface="仿宋_GB2312" pitchFamily="49" charset="-122"/>
              </a:rPr>
              <a:t>倒</a:t>
            </a:r>
            <a:r>
              <a:rPr lang="zh-CN" altLang="en-US" sz="3200" dirty="0" smtClean="0">
                <a:latin typeface="仿宋_GB2312" pitchFamily="49" charset="-122"/>
                <a:ea typeface="仿宋_GB2312" pitchFamily="49" charset="-122"/>
              </a:rPr>
              <a:t>地</a:t>
            </a:r>
            <a:endParaRPr lang="zh-CN" altLang="en-US" sz="3200" dirty="0"/>
          </a:p>
        </p:txBody>
      </p:sp>
      <p:pic>
        <p:nvPicPr>
          <p:cNvPr id="5" name="图片占位符 4" descr="暴风截图2014111493485093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4167" b="4167"/>
          <a:stretch>
            <a:fillRect/>
          </a:stretch>
        </p:blipFill>
        <p:spPr>
          <a:xfrm>
            <a:off x="1857375" y="2357438"/>
            <a:ext cx="5486400" cy="4114800"/>
          </a:xfrm>
        </p:spPr>
      </p:pic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857356" y="1142984"/>
            <a:ext cx="5486400" cy="1090614"/>
          </a:xfrm>
        </p:spPr>
        <p:txBody>
          <a:bodyPr>
            <a:normAutofit/>
          </a:bodyPr>
          <a:lstStyle/>
          <a:p>
            <a:r>
              <a:rPr lang="en-US" sz="2000" b="1" dirty="0" smtClean="0">
                <a:latin typeface="仿宋_GB2312" pitchFamily="49" charset="-122"/>
                <a:ea typeface="仿宋_GB2312" pitchFamily="49" charset="-122"/>
              </a:rPr>
              <a:t>2.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后倒。挺腰送髋，肩背着地，勾头含胸，摆臂迅速，两臂主动拍地，以减轻身体撞击地面的力量。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85918" y="4857760"/>
            <a:ext cx="5486400" cy="566738"/>
          </a:xfrm>
        </p:spPr>
        <p:txBody>
          <a:bodyPr>
            <a:noAutofit/>
          </a:bodyPr>
          <a:lstStyle/>
          <a:p>
            <a:pPr algn="ctr"/>
            <a:r>
              <a:rPr lang="zh-CN" altLang="en-US" sz="3200" dirty="0" smtClean="0">
                <a:latin typeface="仿宋_GB2312" pitchFamily="49" charset="-122"/>
                <a:ea typeface="仿宋_GB2312" pitchFamily="49" charset="-122"/>
              </a:rPr>
              <a:t>（二）、倒</a:t>
            </a:r>
            <a:r>
              <a:rPr lang="zh-CN" altLang="en-US" sz="3200" dirty="0" smtClean="0">
                <a:latin typeface="仿宋_GB2312" pitchFamily="49" charset="-122"/>
                <a:ea typeface="仿宋_GB2312" pitchFamily="49" charset="-122"/>
              </a:rPr>
              <a:t>地</a:t>
            </a:r>
            <a:endParaRPr lang="zh-CN" altLang="en-US" sz="3200" dirty="0"/>
          </a:p>
        </p:txBody>
      </p:sp>
      <p:pic>
        <p:nvPicPr>
          <p:cNvPr id="5" name="图片占位符 4" descr="暴风截图2014111493542703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4167" b="4167"/>
          <a:stretch>
            <a:fillRect/>
          </a:stretch>
        </p:blipFill>
        <p:spPr/>
      </p:pic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14282" y="5357826"/>
            <a:ext cx="8715436" cy="1285884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latin typeface="仿宋_GB2312" pitchFamily="49" charset="-122"/>
                <a:ea typeface="仿宋_GB2312" pitchFamily="49" charset="-122"/>
              </a:rPr>
              <a:t>3.</a:t>
            </a:r>
            <a:r>
              <a:rPr lang="zh-CN" altLang="en-US" sz="2400" b="1" dirty="0" smtClean="0">
                <a:latin typeface="仿宋_GB2312" pitchFamily="49" charset="-122"/>
                <a:ea typeface="仿宋_GB2312" pitchFamily="49" charset="-122"/>
              </a:rPr>
              <a:t>侧倒。两脚蹬地、转体侧后倒，两手及手臂主动拍地，着地时肌肉绷紧，屏住呼吸。</a:t>
            </a:r>
          </a:p>
          <a:p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易犯错误：左（右）腿向右（左）合摆不够，造成左（右）侧身体先落地</a:t>
            </a:r>
            <a:endParaRPr lang="zh-CN" altLang="en-US" sz="2000" b="1" dirty="0"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二、基本防卫技术</a:t>
            </a:r>
            <a:endParaRPr lang="zh-CN" altLang="en-US" b="1" dirty="0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900105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 smtClean="0">
                <a:latin typeface="仿宋_GB2312" pitchFamily="49" charset="-122"/>
                <a:ea typeface="仿宋_GB2312" pitchFamily="49" charset="-122"/>
              </a:rPr>
              <a:t>1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、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格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挡</a:t>
            </a:r>
          </a:p>
          <a:p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小臂由内向外直线推出，手臂动作整体活动，速度要快。</a:t>
            </a:r>
          </a:p>
          <a:p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1042982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 smtClean="0">
                <a:latin typeface="仿宋_GB2312" pitchFamily="49" charset="-122"/>
                <a:ea typeface="仿宋_GB2312" pitchFamily="49" charset="-122"/>
              </a:rPr>
              <a:t>2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、搂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抓</a:t>
            </a:r>
          </a:p>
          <a:p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手掌心向外，由内向外搂抓，出手要快，抓臂要准。</a:t>
            </a:r>
          </a:p>
          <a:p>
            <a:endParaRPr lang="zh-CN" altLang="en-US" dirty="0"/>
          </a:p>
        </p:txBody>
      </p:sp>
      <p:pic>
        <p:nvPicPr>
          <p:cNvPr id="9" name="图片 8" descr="暴风截图20141114875722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2500306"/>
            <a:ext cx="3995742" cy="4143404"/>
          </a:xfrm>
          <a:prstGeom prst="rect">
            <a:avLst/>
          </a:prstGeom>
        </p:spPr>
      </p:pic>
      <p:pic>
        <p:nvPicPr>
          <p:cNvPr id="10" name="图片 9" descr="暴风截图20141114890745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6" y="2500306"/>
            <a:ext cx="4138618" cy="407196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二、基本防卫技术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457200" y="1600201"/>
            <a:ext cx="8472518" cy="828668"/>
          </a:xfrm>
        </p:spPr>
        <p:txBody>
          <a:bodyPr>
            <a:normAutofit fontScale="55000" lnSpcReduction="20000"/>
          </a:bodyPr>
          <a:lstStyle/>
          <a:p>
            <a:r>
              <a:rPr lang="en-US" b="1" dirty="0" smtClean="0">
                <a:latin typeface="仿宋_GB2312" pitchFamily="49" charset="-122"/>
                <a:ea typeface="仿宋_GB2312" pitchFamily="49" charset="-122"/>
              </a:rPr>
              <a:t>3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、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掩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肘</a:t>
            </a:r>
          </a:p>
          <a:p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含胸收腹，两手紧护胸腹，以腰带臂，略作转动。掩肘时肌肉要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紧张，</a:t>
            </a:r>
            <a:r>
              <a:rPr lang="zh-CN" altLang="en-US" b="1" dirty="0" smtClean="0"/>
              <a:t>闭气。</a:t>
            </a:r>
            <a:endParaRPr lang="zh-CN" altLang="en-US" b="1" dirty="0"/>
          </a:p>
        </p:txBody>
      </p:sp>
      <p:pic>
        <p:nvPicPr>
          <p:cNvPr id="7" name="图片 6" descr="暴风截图201411148926137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2214554"/>
            <a:ext cx="8572560" cy="450059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二、基本防卫技术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half" idx="1"/>
          </p:nvPr>
        </p:nvSpPr>
        <p:spPr>
          <a:xfrm>
            <a:off x="428596" y="1357298"/>
            <a:ext cx="4038600" cy="1114419"/>
          </a:xfrm>
        </p:spPr>
        <p:txBody>
          <a:bodyPr>
            <a:normAutofit fontScale="55000" lnSpcReduction="20000"/>
          </a:bodyPr>
          <a:lstStyle/>
          <a:p>
            <a:r>
              <a:rPr lang="en-US" sz="3300" b="1" dirty="0" smtClean="0">
                <a:latin typeface="仿宋_GB2312" pitchFamily="49" charset="-122"/>
                <a:ea typeface="仿宋_GB2312" pitchFamily="49" charset="-122"/>
              </a:rPr>
              <a:t>4</a:t>
            </a:r>
            <a:r>
              <a:rPr lang="zh-CN" altLang="en-US" sz="3300" b="1" dirty="0" smtClean="0">
                <a:latin typeface="仿宋_GB2312" pitchFamily="49" charset="-122"/>
                <a:ea typeface="仿宋_GB2312" pitchFamily="49" charset="-122"/>
              </a:rPr>
              <a:t>、躲闪</a:t>
            </a:r>
            <a:r>
              <a:rPr lang="zh-CN" altLang="en-US" sz="3300" b="1" dirty="0" smtClean="0">
                <a:latin typeface="仿宋_GB2312" pitchFamily="49" charset="-122"/>
                <a:ea typeface="仿宋_GB2312" pitchFamily="49" charset="-122"/>
              </a:rPr>
              <a:t>（下潜）</a:t>
            </a:r>
          </a:p>
          <a:p>
            <a:r>
              <a:rPr lang="zh-CN" altLang="en-US" sz="3300" b="1" dirty="0" smtClean="0">
                <a:latin typeface="仿宋_GB2312" pitchFamily="49" charset="-122"/>
                <a:ea typeface="仿宋_GB2312" pitchFamily="49" charset="-122"/>
              </a:rPr>
              <a:t>两手臂紧护胸部，身体垂直下蹲，躲闪的幅度不宜太大，动作要突然而迅速，目视对方。</a:t>
            </a:r>
          </a:p>
          <a:p>
            <a:endParaRPr lang="zh-CN" altLang="en-US" dirty="0"/>
          </a:p>
        </p:txBody>
      </p:sp>
      <p:sp>
        <p:nvSpPr>
          <p:cNvPr id="10" name="内容占位符 9"/>
          <p:cNvSpPr>
            <a:spLocks noGrp="1"/>
          </p:cNvSpPr>
          <p:nvPr>
            <p:ph sz="half" idx="2"/>
          </p:nvPr>
        </p:nvSpPr>
        <p:spPr>
          <a:xfrm>
            <a:off x="4643438" y="1285860"/>
            <a:ext cx="4038600" cy="1114420"/>
          </a:xfrm>
        </p:spPr>
        <p:txBody>
          <a:bodyPr>
            <a:normAutofit fontScale="55000" lnSpcReduction="20000"/>
          </a:bodyPr>
          <a:lstStyle/>
          <a:p>
            <a:r>
              <a:rPr lang="en-US" sz="3200" b="1" dirty="0" smtClean="0">
                <a:latin typeface="仿宋_GB2312" pitchFamily="49" charset="-122"/>
                <a:ea typeface="仿宋_GB2312" pitchFamily="49" charset="-122"/>
              </a:rPr>
              <a:t>5</a:t>
            </a:r>
            <a:r>
              <a:rPr lang="zh-CN" altLang="en-US" sz="3200" b="1" dirty="0" smtClean="0">
                <a:latin typeface="仿宋_GB2312" pitchFamily="49" charset="-122"/>
                <a:ea typeface="仿宋_GB2312" pitchFamily="49" charset="-122"/>
              </a:rPr>
              <a:t>、提</a:t>
            </a:r>
            <a:r>
              <a:rPr lang="zh-CN" altLang="en-US" sz="3200" b="1" dirty="0" smtClean="0">
                <a:latin typeface="仿宋_GB2312" pitchFamily="49" charset="-122"/>
                <a:ea typeface="仿宋_GB2312" pitchFamily="49" charset="-122"/>
              </a:rPr>
              <a:t>膝</a:t>
            </a:r>
          </a:p>
          <a:p>
            <a:r>
              <a:rPr lang="zh-CN" altLang="en-US" sz="3200" b="1" dirty="0" smtClean="0">
                <a:latin typeface="仿宋_GB2312" pitchFamily="49" charset="-122"/>
                <a:ea typeface="仿宋_GB2312" pitchFamily="49" charset="-122"/>
              </a:rPr>
              <a:t>右（左）腿屈膝上提，小腿紧收，快提快落。提膝防守时，判断要准确，腿部肌肉应绷紧。</a:t>
            </a:r>
          </a:p>
          <a:p>
            <a:endParaRPr lang="zh-CN" altLang="en-US" dirty="0"/>
          </a:p>
        </p:txBody>
      </p:sp>
      <p:pic>
        <p:nvPicPr>
          <p:cNvPr id="11" name="图片 10" descr="暴风截图201411149035239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2428868"/>
            <a:ext cx="4071966" cy="4143404"/>
          </a:xfrm>
          <a:prstGeom prst="rect">
            <a:avLst/>
          </a:prstGeom>
        </p:spPr>
      </p:pic>
      <p:pic>
        <p:nvPicPr>
          <p:cNvPr id="12" name="图片 11" descr="暴风截图201411149055507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2" y="2428868"/>
            <a:ext cx="4143404" cy="414340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1115</Words>
  <PresentationFormat>全屏显示(4:3)</PresentationFormat>
  <Paragraphs>62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</vt:lpstr>
      <vt:lpstr>警 务 技 能</vt:lpstr>
      <vt:lpstr>（一）基本姿势 1、格斗姿势： </vt:lpstr>
      <vt:lpstr>2、滑步</vt:lpstr>
      <vt:lpstr>（二）、倒地</vt:lpstr>
      <vt:lpstr>（二）、倒地</vt:lpstr>
      <vt:lpstr>（二）、倒地</vt:lpstr>
      <vt:lpstr>二、基本防卫技术</vt:lpstr>
      <vt:lpstr>二、基本防卫技术</vt:lpstr>
      <vt:lpstr>二、基本防卫技术</vt:lpstr>
      <vt:lpstr>三、基本攻击技术</vt:lpstr>
      <vt:lpstr>三、基本攻击技术</vt:lpstr>
      <vt:lpstr>三、基本攻击技术</vt:lpstr>
      <vt:lpstr>三、基本攻击技术</vt:lpstr>
      <vt:lpstr>三、基本攻击技术</vt:lpstr>
      <vt:lpstr>四、基本控制技术</vt:lpstr>
      <vt:lpstr>四、基本控制技术</vt:lpstr>
      <vt:lpstr>四、基本控制技术</vt:lpstr>
      <vt:lpstr>四、基本控制技术</vt:lpstr>
      <vt:lpstr>四、基本控制技术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警 务 技 能</dc:title>
  <cp:lastModifiedBy>沙尔山别克·玛南</cp:lastModifiedBy>
  <cp:revision>21</cp:revision>
  <dcterms:modified xsi:type="dcterms:W3CDTF">2014-11-14T08:27:30Z</dcterms:modified>
</cp:coreProperties>
</file>